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0" r:id="rId3"/>
    <p:sldId id="290" r:id="rId4"/>
    <p:sldId id="281" r:id="rId5"/>
    <p:sldId id="282" r:id="rId6"/>
    <p:sldId id="283" r:id="rId7"/>
    <p:sldId id="284" r:id="rId8"/>
    <p:sldId id="298" r:id="rId9"/>
    <p:sldId id="294" r:id="rId10"/>
    <p:sldId id="296" r:id="rId11"/>
    <p:sldId id="295" r:id="rId12"/>
    <p:sldId id="289" r:id="rId13"/>
    <p:sldId id="291" r:id="rId14"/>
    <p:sldId id="286" r:id="rId15"/>
    <p:sldId id="297" r:id="rId16"/>
  </p:sldIdLst>
  <p:sldSz cx="12192000" cy="6858000"/>
  <p:notesSz cx="6858000" cy="9144000"/>
  <p:embeddedFontLst>
    <p:embeddedFont>
      <p:font typeface="Anonymice Powerline" panose="02060609030202000504" pitchFamily="49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704"/>
  </p:normalViewPr>
  <p:slideViewPr>
    <p:cSldViewPr snapToGrid="0" snapToObjects="1">
      <p:cViewPr varScale="1">
        <p:scale>
          <a:sx n="38" d="100"/>
          <a:sy n="38" d="100"/>
        </p:scale>
        <p:origin x="693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410/2015su/lectures/lec06-spi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eterson's_algorithm" TargetMode="External"/><Relationship Id="rId4" Type="http://schemas.openxmlformats.org/officeDocument/2006/relationships/hyperlink" Target="http://pages.cs.wisc.edu/~remzi/OSTEP/threads-lock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adlockempire.github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Critical Section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F812-D517-4CE9-9DC6-AD6E87B3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algorithm (cont.)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936E5C-E54D-446A-9B31-54D2F77A20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85" y="2659797"/>
          <a:ext cx="9471660" cy="822960"/>
        </p:xfrm>
        <a:graphic>
          <a:graphicData uri="http://schemas.openxmlformats.org/drawingml/2006/table">
            <a:tbl>
              <a:tblPr/>
              <a:tblGrid>
                <a:gridCol w="9471660">
                  <a:extLst>
                    <a:ext uri="{9D8B030D-6E8A-4147-A177-3AD203B41FA5}">
                      <a16:colId xmlns:a16="http://schemas.microsoft.com/office/drawing/2014/main" val="348684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bool</a:t>
                      </a:r>
                      <a:r>
                        <a:rPr lang="en-US" sz="2400" dirty="0">
                          <a:effectLst/>
                        </a:rPr>
                        <a:t> flag[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] 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US" sz="2400" dirty="0">
                          <a:effectLst/>
                        </a:rPr>
                        <a:t> {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};</a:t>
                      </a:r>
                    </a:p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US" sz="2400" dirty="0">
                          <a:effectLst/>
                        </a:rPr>
                        <a:t> turn;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57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6272C16-2799-4FAE-BCD8-3D42ABFCEA03}"/>
              </a:ext>
            </a:extLst>
          </p:cNvPr>
          <p:cNvSpPr txBox="1"/>
          <p:nvPr/>
        </p:nvSpPr>
        <p:spPr>
          <a:xfrm>
            <a:off x="968285" y="1828800"/>
            <a:ext cx="10280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5249F-0427-4D31-9749-4102789EAF7F}"/>
              </a:ext>
            </a:extLst>
          </p:cNvPr>
          <p:cNvSpPr/>
          <p:nvPr/>
        </p:nvSpPr>
        <p:spPr>
          <a:xfrm>
            <a:off x="1538515" y="3403870"/>
            <a:ext cx="4731656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endParaRPr lang="en-US" sz="2000" dirty="0">
              <a:solidFill>
                <a:srgbClr val="37474F"/>
              </a:solidFill>
              <a:latin typeface="Roboto Mono"/>
            </a:endParaRPr>
          </a:p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 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	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		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513C03-ECAE-43FA-8207-AD7578B2AB42}"/>
              </a:ext>
            </a:extLst>
          </p:cNvPr>
          <p:cNvSpPr/>
          <p:nvPr/>
        </p:nvSpPr>
        <p:spPr>
          <a:xfrm>
            <a:off x="6458856" y="3403870"/>
            <a:ext cx="4894944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 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632E7-2B7C-4CD1-A90C-1B99F8414DFA}"/>
              </a:ext>
            </a:extLst>
          </p:cNvPr>
          <p:cNvSpPr txBox="1"/>
          <p:nvPr/>
        </p:nvSpPr>
        <p:spPr>
          <a:xfrm>
            <a:off x="968285" y="1427539"/>
            <a:ext cx="916116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Let’s find bugs: </a:t>
            </a:r>
          </a:p>
          <a:p>
            <a:r>
              <a:rPr lang="en-US" sz="3600" dirty="0"/>
              <a:t>When are P0 and P1 both in the critical section?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154F9-E044-4494-99AB-0918D5FC211B}"/>
              </a:ext>
            </a:extLst>
          </p:cNvPr>
          <p:cNvSpPr txBox="1"/>
          <p:nvPr/>
        </p:nvSpPr>
        <p:spPr>
          <a:xfrm>
            <a:off x="204185" y="4021584"/>
            <a:ext cx="126950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Can we just use </a:t>
            </a:r>
            <a:r>
              <a:rPr lang="en-US" dirty="0">
                <a:solidFill>
                  <a:schemeClr val="accent1"/>
                </a:solidFill>
              </a:rPr>
              <a:t>turn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4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B795-4BCD-475E-AB7D-D7DBCC38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algorithm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E55A-F368-4B70-B21F-0CBC2B5B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US" dirty="0"/>
              <a:t>No bugs (in theory):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both processes are in their critical sections then we conclude that the state must satisfy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flag[0]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flag[1]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0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1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No state can satisfy both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0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1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there can be no state where both processes are in their critical sections.</a:t>
            </a:r>
            <a:r>
              <a:rPr lang="en-US" altLang="en-US" sz="2000" dirty="0"/>
              <a:t> </a:t>
            </a:r>
            <a:endParaRPr lang="en-US" altLang="en-US" sz="5400" dirty="0">
              <a:latin typeface="Arial" panose="020B0604020202020204" pitchFamily="34" charset="0"/>
            </a:endParaRPr>
          </a:p>
          <a:p>
            <a:r>
              <a:rPr lang="en-US" dirty="0"/>
              <a:t>But problem on modern computer, because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E1AC5B7-A728-4ABB-A753-6849B6505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4FF91C-73EA-425B-8664-1772E9CDA937}"/>
              </a:ext>
            </a:extLst>
          </p:cNvPr>
          <p:cNvSpPr txBox="1">
            <a:spLocks/>
          </p:cNvSpPr>
          <p:nvPr/>
        </p:nvSpPr>
        <p:spPr>
          <a:xfrm>
            <a:off x="1758382" y="5118100"/>
            <a:ext cx="5986027" cy="527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0x8049a1c,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//load data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A4549-C9DC-4943-BF11-CDF346BA15E6}"/>
              </a:ext>
            </a:extLst>
          </p:cNvPr>
          <p:cNvSpPr txBox="1"/>
          <p:nvPr/>
        </p:nvSpPr>
        <p:spPr>
          <a:xfrm>
            <a:off x="1163295" y="5646057"/>
            <a:ext cx="893864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Even this command is not a atomic operation due to the multiple cache on multiple CPU.</a:t>
            </a:r>
          </a:p>
        </p:txBody>
      </p:sp>
    </p:spTree>
    <p:extLst>
      <p:ext uri="{BB962C8B-B14F-4D97-AF65-F5344CB8AC3E}">
        <p14:creationId xmlns:p14="http://schemas.microsoft.com/office/powerpoint/2010/main" val="25941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D27-A88B-44D9-875C-8B26405A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#4: </a:t>
            </a:r>
            <a:r>
              <a:rPr lang="en-US" dirty="0" err="1"/>
              <a:t>TestAndSet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12-BC67-4BE0-A6B5-CFC4C961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atomic function which is supported by 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let’s write </a:t>
            </a:r>
            <a:r>
              <a:rPr lang="en-US" dirty="0" err="1"/>
              <a:t>init</a:t>
            </a:r>
            <a:r>
              <a:rPr lang="en-US" dirty="0"/>
              <a:t>(), lock() and unlock() functions with </a:t>
            </a:r>
            <a:r>
              <a:rPr lang="en-US" dirty="0" err="1"/>
              <a:t>TestAndSet</a:t>
            </a:r>
            <a:r>
              <a:rPr lang="en-US" dirty="0"/>
              <a:t> (TAS), so a critical section can be protected between lock() and unlock()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706BF-43F8-43A7-9001-6CF3AF9F3E37}"/>
              </a:ext>
            </a:extLst>
          </p:cNvPr>
          <p:cNvSpPr txBox="1"/>
          <p:nvPr/>
        </p:nvSpPr>
        <p:spPr>
          <a:xfrm>
            <a:off x="2599975" y="4213830"/>
            <a:ext cx="560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Return the old value and set the new value.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A7F96-06A6-4AF5-9FF8-120601589A38}"/>
              </a:ext>
            </a:extLst>
          </p:cNvPr>
          <p:cNvSpPr/>
          <p:nvPr/>
        </p:nvSpPr>
        <p:spPr>
          <a:xfrm>
            <a:off x="3048000" y="2413338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9C27B0"/>
                </a:solidFill>
                <a:latin typeface="Roboto Mono"/>
              </a:rPr>
              <a:t>TestAndSet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old_ptr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new)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old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old_ptr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fetch old value at </a:t>
            </a:r>
            <a:r>
              <a:rPr lang="en-US" sz="2000" dirty="0" err="1">
                <a:solidFill>
                  <a:srgbClr val="D81B60"/>
                </a:solidFill>
                <a:latin typeface="Roboto Mono"/>
              </a:rPr>
              <a:t>old_ptr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3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old_ptr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new;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store ’new’ into </a:t>
            </a:r>
            <a:r>
              <a:rPr lang="en-US" sz="2000" dirty="0" err="1">
                <a:solidFill>
                  <a:srgbClr val="D81B60"/>
                </a:solidFill>
                <a:latin typeface="Roboto Mono"/>
              </a:rPr>
              <a:t>old_ptr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return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old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return the old value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63D6-8B5E-4AE5-976B-1880BC0E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spin-lock with 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A25E-8F5E-4216-B409-75D5A4A46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1414145"/>
            <a:ext cx="3733800" cy="4895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748C1-D215-4691-939E-8211B17590B2}"/>
              </a:ext>
            </a:extLst>
          </p:cNvPr>
          <p:cNvSpPr/>
          <p:nvPr/>
        </p:nvSpPr>
        <p:spPr>
          <a:xfrm>
            <a:off x="1112520" y="1510725"/>
            <a:ext cx="57302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typedef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struct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9C27B0"/>
                </a:solidFill>
                <a:latin typeface="Roboto Mono"/>
              </a:rPr>
              <a:t>_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flag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3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4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*lock)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6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0 indicates that lock is available, 1 that it is held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7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lock-&gt;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8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9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10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*lock)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11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TestAndSet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(&amp;lock-&gt;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12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spin-wait (do nothing)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13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14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15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*lock)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16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lock-&gt;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17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ABDBD-0123-4149-9CD6-FCE4FF239E8D}"/>
              </a:ext>
            </a:extLst>
          </p:cNvPr>
          <p:cNvSpPr txBox="1"/>
          <p:nvPr/>
        </p:nvSpPr>
        <p:spPr>
          <a:xfrm>
            <a:off x="6842760" y="1957229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23E60-7B59-40EF-A2E5-85B7FF48AFF8}"/>
              </a:ext>
            </a:extLst>
          </p:cNvPr>
          <p:cNvSpPr/>
          <p:nvPr/>
        </p:nvSpPr>
        <p:spPr>
          <a:xfrm>
            <a:off x="8151843" y="1953537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C7E05DA2-EBBF-4E86-98E9-DC28274E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2801" y="2341099"/>
            <a:ext cx="810185" cy="810185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AE834805-F3B3-4DB8-B08D-0306B7564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7341" y="242637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06A-7055-4E47-BDFF-E8B4F84E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7B18-ECF8-4719-BA7B-B3CE71F1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Much Spinning: What Now? </a:t>
            </a:r>
          </a:p>
          <a:p>
            <a:r>
              <a:rPr lang="en-US" dirty="0"/>
              <a:t>A Simple Approach: Just Yield, Baby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Problem?</a:t>
            </a:r>
          </a:p>
          <a:p>
            <a:pPr lvl="1"/>
            <a:r>
              <a:rPr lang="en-US" dirty="0"/>
              <a:t>Not fair: It is indeterministic who can enter the critical section if many compete for.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CAC62-A9FC-4AA1-B2AA-5A094EC7522B}"/>
              </a:ext>
            </a:extLst>
          </p:cNvPr>
          <p:cNvSpPr/>
          <p:nvPr/>
        </p:nvSpPr>
        <p:spPr>
          <a:xfrm>
            <a:off x="2902858" y="29648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yield()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give up the CPU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54D0-3EC5-42AF-BA94-56A7A4D1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AC95-7961-4AA7-A33E-427503271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684"/>
            <a:ext cx="10515600" cy="4895850"/>
          </a:xfrm>
        </p:spPr>
        <p:txBody>
          <a:bodyPr/>
          <a:lstStyle/>
          <a:p>
            <a:r>
              <a:rPr lang="en-US" dirty="0"/>
              <a:t>Using Queues: Sleeping Instead Of Spinning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81B14-AE16-4E39-B163-05C87B3DD0BA}"/>
              </a:ext>
            </a:extLst>
          </p:cNvPr>
          <p:cNvSpPr/>
          <p:nvPr/>
        </p:nvSpPr>
        <p:spPr>
          <a:xfrm>
            <a:off x="2293257" y="2082470"/>
            <a:ext cx="80409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enqueue();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/>
              </a:rPr>
              <a:t>// put into a queue to wait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</a:p>
          <a:p>
            <a:r>
              <a:rPr lang="en-US" dirty="0">
                <a:solidFill>
                  <a:srgbClr val="3F51B5"/>
                </a:solidFill>
                <a:latin typeface="Roboto Mono"/>
              </a:rPr>
              <a:t>   dequeue();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/>
              </a:rPr>
              <a:t>// remove the process at the head of the queue and run it. 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4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Problem Review</a:t>
            </a:r>
          </a:p>
          <a:p>
            <a:r>
              <a:rPr lang="en-US" dirty="0">
                <a:ea typeface="+mn-lt"/>
                <a:cs typeface="+mn-lt"/>
              </a:rPr>
              <a:t>Solutions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What we tried: disable interruption, global flag</a:t>
            </a:r>
          </a:p>
          <a:p>
            <a:pPr lvl="1"/>
            <a:r>
              <a:rPr lang="en-US" dirty="0">
                <a:ea typeface="+mn-lt"/>
                <a:cs typeface="+mn-lt"/>
              </a:rPr>
              <a:t>What’s new:</a:t>
            </a:r>
          </a:p>
          <a:p>
            <a:pPr lvl="2"/>
            <a:r>
              <a:rPr lang="en-US" dirty="0">
                <a:ea typeface="+mn-lt"/>
                <a:cs typeface="+mn-lt"/>
              </a:rPr>
              <a:t>Software-approach: Peterson’s algorithm</a:t>
            </a:r>
          </a:p>
          <a:p>
            <a:pPr lvl="2"/>
            <a:r>
              <a:rPr lang="en-US" dirty="0">
                <a:ea typeface="+mn-lt"/>
                <a:cs typeface="+mn-lt"/>
              </a:rPr>
              <a:t>Hardware-supported approach: </a:t>
            </a:r>
            <a:r>
              <a:rPr lang="en-US" dirty="0" err="1">
                <a:ea typeface="+mn-lt"/>
                <a:cs typeface="+mn-lt"/>
              </a:rPr>
              <a:t>TestAndSet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Improving performance</a:t>
            </a: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http://www.cs.cornell.edu/courses/cs4410/2015su/lectures/lec06-spin.html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http://pages.cs.wisc.edu/~remzi/OSTEP/threads-locks.pdf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https://en.wikipedia.org/wiki/Peterson%27s_algorithm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02B-3C59-4304-AF4B-1E9DFFB2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D1E49-3E8D-4935-971D-BA5A5204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threads add (</a:t>
            </a:r>
            <a:r>
              <a:rPr lang="en-US" dirty="0" err="1"/>
              <a:t>i</a:t>
            </a:r>
            <a:r>
              <a:rPr lang="en-US" dirty="0"/>
              <a:t>++) 10000 times to a global variable (i.e., </a:t>
            </a:r>
            <a:r>
              <a:rPr lang="en-US" dirty="0" err="1"/>
              <a:t>i</a:t>
            </a:r>
            <a:r>
              <a:rPr lang="en-US" dirty="0"/>
              <a:t>). The result is less than 10000*2.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0C8D-B651-4D6E-875C-8CD4898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50" y="3091933"/>
            <a:ext cx="6101991" cy="25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9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8FD-5FE3-4543-B6A9-F39C279E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Problem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E6293-F43D-4535-8870-50002F04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467" y="1690688"/>
            <a:ext cx="5986027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0x8049a1c,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//1. load </a:t>
            </a:r>
            <a:r>
              <a:rPr lang="en-US" dirty="0" err="1"/>
              <a:t>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add</a:t>
            </a:r>
            <a:r>
              <a:rPr lang="en-US" dirty="0"/>
              <a:t> $0x1,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           </a:t>
            </a:r>
            <a:r>
              <a:rPr lang="en-US" dirty="0"/>
              <a:t>//2. add one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/>
              <a:t>, 0x8049a1c //3. store new value 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47A91C-08EF-40F5-AA32-B44CA80DD751}"/>
              </a:ext>
            </a:extLst>
          </p:cNvPr>
          <p:cNvSpPr/>
          <p:nvPr/>
        </p:nvSpPr>
        <p:spPr>
          <a:xfrm>
            <a:off x="1015482" y="21656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+ 1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	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41469-D887-49BF-A513-B7919D142176}"/>
              </a:ext>
            </a:extLst>
          </p:cNvPr>
          <p:cNvSpPr txBox="1"/>
          <p:nvPr/>
        </p:nvSpPr>
        <p:spPr>
          <a:xfrm>
            <a:off x="1015482" y="3638939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753354-8965-4690-A8C8-CCCC6848E126}"/>
              </a:ext>
            </a:extLst>
          </p:cNvPr>
          <p:cNvSpPr txBox="1">
            <a:spLocks/>
          </p:cNvSpPr>
          <p:nvPr/>
        </p:nvSpPr>
        <p:spPr>
          <a:xfrm>
            <a:off x="1684255" y="4033515"/>
            <a:ext cx="5986027" cy="268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690FCA-1A5B-499B-9661-1BA16248BA94}"/>
              </a:ext>
            </a:extLst>
          </p:cNvPr>
          <p:cNvSpPr txBox="1">
            <a:spLocks/>
          </p:cNvSpPr>
          <p:nvPr/>
        </p:nvSpPr>
        <p:spPr>
          <a:xfrm>
            <a:off x="7239080" y="4797587"/>
            <a:ext cx="598602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F26D4-E8A2-4D49-BDB6-E6A7CF13CFE5}"/>
              </a:ext>
            </a:extLst>
          </p:cNvPr>
          <p:cNvSpPr txBox="1"/>
          <p:nvPr/>
        </p:nvSpPr>
        <p:spPr>
          <a:xfrm>
            <a:off x="2703893" y="363839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B6C7D-DAF1-4022-8E5E-A91A674E863F}"/>
              </a:ext>
            </a:extLst>
          </p:cNvPr>
          <p:cNvSpPr txBox="1"/>
          <p:nvPr/>
        </p:nvSpPr>
        <p:spPr>
          <a:xfrm>
            <a:off x="7952592" y="364150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C21F3-953D-4A04-89B5-C1BC2814C229}"/>
              </a:ext>
            </a:extLst>
          </p:cNvPr>
          <p:cNvCxnSpPr/>
          <p:nvPr/>
        </p:nvCxnSpPr>
        <p:spPr>
          <a:xfrm>
            <a:off x="1015482" y="4797587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A049F9-1754-453D-8CD8-77D4D975AAE2}"/>
              </a:ext>
            </a:extLst>
          </p:cNvPr>
          <p:cNvCxnSpPr/>
          <p:nvPr/>
        </p:nvCxnSpPr>
        <p:spPr>
          <a:xfrm>
            <a:off x="1015482" y="6099921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3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9CA3-1958-4B07-836A-BA48A424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Wish For Atomicity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7967-F38F-4617-B1AA-AA548BDC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finish code in a </a:t>
            </a:r>
            <a:r>
              <a:rPr lang="en-US" dirty="0">
                <a:solidFill>
                  <a:srgbClr val="FF0000"/>
                </a:solidFill>
              </a:rPr>
              <a:t>critical section</a:t>
            </a:r>
            <a:r>
              <a:rPr lang="en-US" dirty="0"/>
              <a:t> as a unit – no interrupt.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Approach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326"/>
          </a:xfrm>
        </p:spPr>
        <p:txBody>
          <a:bodyPr/>
          <a:lstStyle/>
          <a:p>
            <a:r>
              <a:rPr lang="en-US" dirty="0"/>
              <a:t>Disable/enable alarm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D85DC-440E-4C16-B732-0E261EDAD11D}"/>
              </a:ext>
            </a:extLst>
          </p:cNvPr>
          <p:cNvSpPr/>
          <p:nvPr/>
        </p:nvSpPr>
        <p:spPr>
          <a:xfrm>
            <a:off x="2954694" y="270570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void 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DisableInterrupts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void unlock()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EnableInterrupts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2954694" y="5271796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A593E61-4467-442F-847F-DC547B42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267" y="5686618"/>
            <a:ext cx="674914" cy="674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4263777" y="5268104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6732734D-9B9D-462C-9387-429CF344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457" y="5686618"/>
            <a:ext cx="674914" cy="674914"/>
          </a:xfrm>
          <a:prstGeom prst="rect">
            <a:avLst/>
          </a:prstGeom>
        </p:spPr>
      </p:pic>
      <p:pic>
        <p:nvPicPr>
          <p:cNvPr id="2050" name="Picture 2" descr="Image result for no meme">
            <a:extLst>
              <a:ext uri="{FF2B5EF4-FFF2-40B4-BE49-F238E27FC236}">
                <a16:creationId xmlns:a16="http://schemas.microsoft.com/office/drawing/2014/main" id="{D04F15F7-F940-4C32-9620-867FBD57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82" y="2381750"/>
            <a:ext cx="3336447" cy="2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A866A-84B3-42D9-BA74-834177B3B4FF}"/>
              </a:ext>
            </a:extLst>
          </p:cNvPr>
          <p:cNvSpPr txBox="1"/>
          <p:nvPr/>
        </p:nvSpPr>
        <p:spPr>
          <a:xfrm>
            <a:off x="6393609" y="4902464"/>
            <a:ext cx="568739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But dangerous that any program may monopolize the CPU.</a:t>
            </a:r>
          </a:p>
        </p:txBody>
      </p:sp>
    </p:spTree>
    <p:extLst>
      <p:ext uri="{BB962C8B-B14F-4D97-AF65-F5344CB8AC3E}">
        <p14:creationId xmlns:p14="http://schemas.microsoft.com/office/powerpoint/2010/main" val="340888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4174371-E8BF-424B-8D43-56AF081C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96" y="2731455"/>
            <a:ext cx="5382736" cy="2292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84"/>
            <a:ext cx="10515600" cy="628326"/>
          </a:xfrm>
        </p:spPr>
        <p:txBody>
          <a:bodyPr/>
          <a:lstStyle/>
          <a:p>
            <a:r>
              <a:rPr lang="en-US" dirty="0"/>
              <a:t>Use a global flag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7228114" y="1044000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8537197" y="1040308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A2CFB436-4694-4C6F-8683-448B814D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158" y="1468132"/>
            <a:ext cx="810185" cy="810185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6D911943-7F23-4015-991E-F29AAEE9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8155" y="1427870"/>
            <a:ext cx="810185" cy="810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1CA32-5BE0-4CAC-8816-A1C8DCF77F96}"/>
              </a:ext>
            </a:extLst>
          </p:cNvPr>
          <p:cNvSpPr/>
          <p:nvPr/>
        </p:nvSpPr>
        <p:spPr>
          <a:xfrm>
            <a:off x="1132114" y="210551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do nothing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43D1-4E25-4E47-A3EE-E1140F5C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6B690-2C57-4ACA-8EFC-52950C519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672" y="2728376"/>
            <a:ext cx="5264355" cy="3958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D1A619-9E41-4AC2-986B-56A243E0D668}"/>
              </a:ext>
            </a:extLst>
          </p:cNvPr>
          <p:cNvSpPr/>
          <p:nvPr/>
        </p:nvSpPr>
        <p:spPr>
          <a:xfrm>
            <a:off x="838200" y="1676580"/>
            <a:ext cx="9550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https://deadlockempire.github.io/</a:t>
            </a:r>
            <a:r>
              <a:rPr lang="en-US" sz="2400" dirty="0"/>
              <a:t> and finish the following quests.</a:t>
            </a:r>
          </a:p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Submit the screenshot thru Moodle.</a:t>
            </a:r>
          </a:p>
        </p:txBody>
      </p:sp>
    </p:spTree>
    <p:extLst>
      <p:ext uri="{BB962C8B-B14F-4D97-AF65-F5344CB8AC3E}">
        <p14:creationId xmlns:p14="http://schemas.microsoft.com/office/powerpoint/2010/main" val="5900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F812-D517-4CE9-9DC6-AD6E87B3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#3: Peterson’s algorithm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936E5C-E54D-446A-9B31-54D2F77A2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271862"/>
              </p:ext>
            </p:extLst>
          </p:nvPr>
        </p:nvGraphicFramePr>
        <p:xfrm>
          <a:off x="1069885" y="2659797"/>
          <a:ext cx="9471660" cy="822960"/>
        </p:xfrm>
        <a:graphic>
          <a:graphicData uri="http://schemas.openxmlformats.org/drawingml/2006/table">
            <a:tbl>
              <a:tblPr/>
              <a:tblGrid>
                <a:gridCol w="9471660">
                  <a:extLst>
                    <a:ext uri="{9D8B030D-6E8A-4147-A177-3AD203B41FA5}">
                      <a16:colId xmlns:a16="http://schemas.microsoft.com/office/drawing/2014/main" val="348684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bool</a:t>
                      </a:r>
                      <a:r>
                        <a:rPr lang="en-US" sz="2400" dirty="0">
                          <a:effectLst/>
                        </a:rPr>
                        <a:t> flag[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] 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US" sz="2400" dirty="0">
                          <a:effectLst/>
                        </a:rPr>
                        <a:t> {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};</a:t>
                      </a:r>
                    </a:p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US" sz="2400" dirty="0">
                          <a:effectLst/>
                        </a:rPr>
                        <a:t> turn;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57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6272C16-2799-4FAE-BCD8-3D42ABFCEA03}"/>
              </a:ext>
            </a:extLst>
          </p:cNvPr>
          <p:cNvSpPr txBox="1"/>
          <p:nvPr/>
        </p:nvSpPr>
        <p:spPr>
          <a:xfrm>
            <a:off x="968285" y="1828800"/>
            <a:ext cx="1028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Assume there are two processes (P0, P1) wanting to enter the critical section. They share the following variables.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5249F-0427-4D31-9749-4102789EAF7F}"/>
              </a:ext>
            </a:extLst>
          </p:cNvPr>
          <p:cNvSpPr/>
          <p:nvPr/>
        </p:nvSpPr>
        <p:spPr>
          <a:xfrm>
            <a:off x="1538515" y="3403870"/>
            <a:ext cx="4731656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endParaRPr lang="en-US" sz="2000" dirty="0">
              <a:solidFill>
                <a:srgbClr val="37474F"/>
              </a:solidFill>
              <a:latin typeface="Roboto Mono"/>
            </a:endParaRPr>
          </a:p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 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	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		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513C03-ECAE-43FA-8207-AD7578B2AB42}"/>
              </a:ext>
            </a:extLst>
          </p:cNvPr>
          <p:cNvSpPr/>
          <p:nvPr/>
        </p:nvSpPr>
        <p:spPr>
          <a:xfrm>
            <a:off x="6458856" y="3403870"/>
            <a:ext cx="4894944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 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3523650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18365</TotalTime>
  <Words>554</Words>
  <Application>Microsoft Office PowerPoint</Application>
  <PresentationFormat>Widescreen</PresentationFormat>
  <Paragraphs>119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Courier New</vt:lpstr>
      <vt:lpstr>Calibri Light</vt:lpstr>
      <vt:lpstr>Wingdings</vt:lpstr>
      <vt:lpstr>Anonymice Powerline</vt:lpstr>
      <vt:lpstr>Consolas</vt:lpstr>
      <vt:lpstr>Roboto Mono</vt:lpstr>
      <vt:lpstr>Calibri</vt:lpstr>
      <vt:lpstr>Arial</vt:lpstr>
      <vt:lpstr>rose_themed</vt:lpstr>
      <vt:lpstr>CSSE 332 Critical Section Implementation</vt:lpstr>
      <vt:lpstr>Outline</vt:lpstr>
      <vt:lpstr>Problem Review</vt:lpstr>
      <vt:lpstr>Review: Problem investigation</vt:lpstr>
      <vt:lpstr>Solution: The Wish For Atomicity</vt:lpstr>
      <vt:lpstr>Review: Approach #1</vt:lpstr>
      <vt:lpstr>Review: Approach #2</vt:lpstr>
      <vt:lpstr>Activity</vt:lpstr>
      <vt:lpstr>Approach #3: Peterson’s algorithm</vt:lpstr>
      <vt:lpstr>Peterson’s algorithm (cont.)</vt:lpstr>
      <vt:lpstr>Peterson’s algorithm (cont.)</vt:lpstr>
      <vt:lpstr>Approach #4: TestAndSet</vt:lpstr>
      <vt:lpstr>Make a spin-lock with TAS</vt:lpstr>
      <vt:lpstr>Performance Improvement</vt:lpstr>
      <vt:lpstr>Performance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81</cp:revision>
  <cp:lastPrinted>2018-08-28T17:03:11Z</cp:lastPrinted>
  <dcterms:created xsi:type="dcterms:W3CDTF">2018-07-09T21:38:51Z</dcterms:created>
  <dcterms:modified xsi:type="dcterms:W3CDTF">2020-12-31T20:27:08Z</dcterms:modified>
</cp:coreProperties>
</file>